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395" r:id="rId2"/>
    <p:sldId id="340" r:id="rId3"/>
    <p:sldId id="390" r:id="rId4"/>
    <p:sldId id="391" r:id="rId5"/>
    <p:sldId id="320" r:id="rId6"/>
    <p:sldId id="392" r:id="rId7"/>
    <p:sldId id="393" r:id="rId8"/>
    <p:sldId id="275" r:id="rId9"/>
    <p:sldId id="394" r:id="rId10"/>
    <p:sldId id="358" r:id="rId11"/>
    <p:sldId id="356" r:id="rId12"/>
    <p:sldId id="357" r:id="rId13"/>
    <p:sldId id="274" r:id="rId14"/>
    <p:sldId id="349" r:id="rId15"/>
    <p:sldId id="350" r:id="rId16"/>
    <p:sldId id="388" r:id="rId17"/>
    <p:sldId id="378" r:id="rId18"/>
    <p:sldId id="379" r:id="rId19"/>
    <p:sldId id="380" r:id="rId20"/>
    <p:sldId id="381" r:id="rId21"/>
    <p:sldId id="383" r:id="rId22"/>
    <p:sldId id="385" r:id="rId23"/>
  </p:sldIdLst>
  <p:sldSz cx="9144000" cy="6858000" type="screen4x3"/>
  <p:notesSz cx="7102475" cy="9388475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62" autoAdjust="0"/>
  </p:normalViewPr>
  <p:slideViewPr>
    <p:cSldViewPr>
      <p:cViewPr varScale="1">
        <p:scale>
          <a:sx n="107" d="100"/>
          <a:sy n="107" d="100"/>
        </p:scale>
        <p:origin x="101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216EFF82-4FA0-4EED-B91F-4DD9130B1392}" type="datetimeFigureOut">
              <a:rPr lang="en-US" smtClean="0"/>
              <a:pPr/>
              <a:t>9/26/2017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F9DECB56-3CCA-4847-B042-2C0D1D5CB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1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E60F2D5D-7DF6-4092-991F-29230EFD02A1}" type="datetimeFigureOut">
              <a:rPr lang="en-US" smtClean="0"/>
              <a:pPr/>
              <a:t>9/26/2017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506ABEB-A4C1-4154-99EF-679295AD0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57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6ABEB-A4C1-4154-99EF-679295AD06D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00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7C6840B-B112-4AF7-B8F5-926E89785A7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26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What does the color coding on this diagram mean?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A4A957-C45C-4085-8CAB-F01B6FD4FA3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7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E4147F7-C4C4-473E-B9BC-0220A900F7F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90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http://www.usatoday.com/tech/columnist/aprilholladay/2005-06-10-wonderquest_x.htm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57825-94B1-4251-9CAC-27011AE6E3F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1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Reorganization of </a:t>
            </a:r>
            <a:r>
              <a:rPr lang="en-US" dirty="0" err="1"/>
              <a:t>Hox</a:t>
            </a:r>
            <a:r>
              <a:rPr lang="en-US" dirty="0"/>
              <a:t> genes into cluster occurred in common ancestor to </a:t>
            </a:r>
            <a:r>
              <a:rPr lang="en-US" dirty="0" err="1"/>
              <a:t>Bilateria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Duplication of </a:t>
            </a:r>
            <a:r>
              <a:rPr lang="en-US" dirty="0" err="1"/>
              <a:t>Hox</a:t>
            </a:r>
            <a:r>
              <a:rPr lang="en-US" dirty="0"/>
              <a:t> cluster provided raw material for natural selection</a:t>
            </a:r>
          </a:p>
          <a:p>
            <a:pPr lvl="1"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Good, but not absolute, correlation between speciation events and increasing numbers of </a:t>
            </a:r>
            <a:r>
              <a:rPr lang="en-US" i="1" dirty="0" err="1"/>
              <a:t>Hox</a:t>
            </a:r>
            <a:r>
              <a:rPr lang="en-US" dirty="0"/>
              <a:t> genes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2E43FF9-DA27-4221-BA35-5BB8B8142F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16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6B87C2-E1E6-4D65-9B43-60A638B8B88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Cell-cell communication</a:t>
            </a:r>
            <a:r>
              <a:rPr lang="en-US" baseline="0" dirty="0"/>
              <a:t> (induction)</a:t>
            </a:r>
          </a:p>
          <a:p>
            <a:pPr eaLnBrk="1" hangingPunct="1"/>
            <a:r>
              <a:rPr lang="en-US" baseline="0" dirty="0"/>
              <a:t>Migration</a:t>
            </a:r>
          </a:p>
          <a:p>
            <a:pPr eaLnBrk="1" hangingPunct="1"/>
            <a:r>
              <a:rPr lang="en-US" baseline="0" dirty="0"/>
              <a:t>Differentiation</a:t>
            </a:r>
          </a:p>
          <a:p>
            <a:pPr eaLnBrk="1" hangingPunct="1"/>
            <a:r>
              <a:rPr lang="en-US" baseline="0" dirty="0"/>
              <a:t>Proliferation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57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389718-0445-40BD-B174-4AD90B0EDBD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8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63538B-2BD0-46D3-9259-F38BCEED33B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73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E5503F-66EB-477E-BA30-68B9133A6A0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8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DDEA9-421D-4A53-A662-1083F13318B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20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6ABEB-A4C1-4154-99EF-679295AD06D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2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CAS #4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6ABEB-A4C1-4154-99EF-679295AD06D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43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64300-C2E6-499C-9F41-BE0D15172C4D}" type="slidenum">
              <a:rPr lang="en-US"/>
              <a:pPr/>
              <a:t>16</a:t>
            </a:fld>
            <a:endParaRPr lang="en-US"/>
          </a:p>
        </p:txBody>
      </p:sp>
      <p:sp>
        <p:nvSpPr>
          <p:cNvPr id="13967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limb-bud organizer region is the </a:t>
            </a:r>
            <a:r>
              <a:rPr lang="en-US" b="1" dirty="0"/>
              <a:t>apical </a:t>
            </a:r>
            <a:r>
              <a:rPr lang="en-US" b="1" dirty="0" err="1"/>
              <a:t>ectodermal</a:t>
            </a:r>
            <a:r>
              <a:rPr lang="en-US" b="1" dirty="0"/>
              <a:t> ridge (AER)</a:t>
            </a:r>
          </a:p>
          <a:p>
            <a:r>
              <a:rPr lang="en-US" dirty="0"/>
              <a:t>The AER is thickened ectoderm at the bud’s tip</a:t>
            </a:r>
          </a:p>
          <a:p>
            <a:r>
              <a:rPr lang="en-US" dirty="0"/>
              <a:t>The second region is the </a:t>
            </a:r>
            <a:r>
              <a:rPr lang="en-US" b="1" dirty="0"/>
              <a:t>zone of polarizing activity (ZPA)</a:t>
            </a:r>
          </a:p>
          <a:p>
            <a:r>
              <a:rPr lang="en-US" dirty="0"/>
              <a:t>The ZPA is </a:t>
            </a:r>
            <a:r>
              <a:rPr lang="en-US" dirty="0" err="1"/>
              <a:t>mesodermal</a:t>
            </a:r>
            <a:r>
              <a:rPr lang="en-US" dirty="0"/>
              <a:t> tissue under the ectoderm where the posterior side of the bud is attached to the body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9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/>
          <p:cNvSpPr>
            <a:spLocks noGrp="1"/>
          </p:cNvSpPr>
          <p:nvPr>
            <p:ph type="ctrTitle"/>
          </p:nvPr>
        </p:nvSpPr>
        <p:spPr>
          <a:xfrm>
            <a:off x="685800" y="990601"/>
            <a:ext cx="7772400" cy="2609850"/>
          </a:xfr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  <a:contourClr>
                <a:srgbClr val="FFFFFF"/>
              </a:contourClr>
            </a:sp3d>
          </a:bodyPr>
          <a:lstStyle>
            <a:lvl1pPr algn="ctr">
              <a:defRPr lang="en-US" sz="5800" dirty="0" smtClean="0">
                <a:ln w="9525">
                  <a:noFill/>
                </a:ln>
                <a:effectLst>
                  <a:outerShdw blurRad="50800" dist="38100" dir="822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6400800" cy="1967089"/>
          </a:xfrm>
        </p:spPr>
        <p:txBody>
          <a:bodyPr>
            <a:normAutofit/>
          </a:bodyPr>
          <a:lstStyle>
            <a:lvl1pPr marL="0" indent="0" algn="ctr">
              <a:buNone/>
              <a:defRPr lang="en-US" sz="3000" b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fld id="{F42ECD4B-DFA4-4B82-B848-3A6A32CACD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Rectangle 2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r>
              <a:rPr lang="en-US"/>
              <a:t>Biol 1520 S12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1520 S12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1520 S12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27038"/>
            <a:ext cx="86868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371600"/>
            <a:ext cx="42672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267200" cy="2300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267200" cy="2301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722313" y="2685391"/>
            <a:ext cx="7772400" cy="3112843"/>
          </a:xfrm>
        </p:spPr>
        <p:txBody>
          <a:bodyPr anchor="t">
            <a:normAutofit/>
          </a:bodyPr>
          <a:lstStyle>
            <a:lvl1pPr algn="ctr">
              <a:buNone/>
              <a:defRPr lang="en-US" sz="6000" b="1" dirty="0">
                <a:solidFill>
                  <a:schemeClr val="tx2">
                    <a:shade val="85000"/>
                    <a:satMod val="1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722313" y="1128932"/>
            <a:ext cx="7772400" cy="1509712"/>
          </a:xfrm>
        </p:spPr>
        <p:txBody>
          <a:bodyPr anchor="b">
            <a:normAutofit/>
          </a:bodyPr>
          <a:lstStyle>
            <a:lvl1pPr algn="ctr">
              <a:buNone/>
              <a:defRPr lang="en-US" sz="2400" b="0" smtClean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1520 S12</a:t>
            </a: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1520 S12</a:t>
            </a: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1520 S12</a:t>
            </a:r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1520 S12</a:t>
            </a:r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1520 S12</a:t>
            </a:r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2"/>
                </a:solidFill>
                <a:effectLst>
                  <a:outerShdw blurRad="38100" dist="25400" dir="8220000" algn="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1520 S12</a:t>
            </a: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7729" y="1062637"/>
            <a:ext cx="4599432" cy="3977640"/>
          </a:xfrm>
          <a:prstGeom prst="rect">
            <a:avLst/>
          </a:prstGeom>
          <a:solidFill>
            <a:schemeClr val="tx2">
              <a:shade val="15000"/>
            </a:schemeClr>
          </a:solidFill>
          <a:ln w="63500">
            <a:noFill/>
            <a:miter lim="800000"/>
          </a:ln>
          <a:effectLst>
            <a:outerShdw blurRad="63500" dist="25400" dir="7200000" algn="t" rotWithShape="0">
              <a:prstClr val="black">
                <a:alpha val="45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marL="0" indent="-274320" algn="l">
              <a:buClr>
                <a:schemeClr val="accent1"/>
              </a:buClr>
              <a:buSzPct val="80000"/>
              <a:buFont typeface="Wingdings 2" pitchFamily="18" charset="2"/>
              <a:buNone/>
            </a:pPr>
            <a:endParaRPr lang="en-US" sz="20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5514536" y="4343400"/>
            <a:ext cx="3048000" cy="709858"/>
          </a:xfrm>
        </p:spPr>
        <p:txBody>
          <a:bodyPr anchor="t">
            <a:noAutofit/>
          </a:bodyPr>
          <a:lstStyle>
            <a:lvl1pPr algn="l">
              <a:buNone/>
              <a:defRPr sz="2200" b="1">
                <a:solidFill>
                  <a:schemeClr val="tx2"/>
                </a:solidFill>
                <a:effectLst>
                  <a:outerShdw blurRad="38100" dist="25400" dir="8220000" algn="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pic" idx="1"/>
          </p:nvPr>
        </p:nvSpPr>
        <p:spPr>
          <a:xfrm>
            <a:off x="739645" y="1222657"/>
            <a:ext cx="4575601" cy="3657600"/>
          </a:xfrm>
          <a:solidFill>
            <a:schemeClr val="tx2">
              <a:shade val="75000"/>
            </a:schemeClr>
          </a:solidFill>
          <a:ln w="63500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buNone/>
              <a:defRPr sz="3200"/>
            </a:lvl1pPr>
          </a:lstStyle>
          <a:p>
            <a:r>
              <a:rPr lang="en-US" sz="2000"/>
              <a:t>Click icon to add picture</a:t>
            </a:r>
            <a:endParaRPr lang="en-US" sz="2000" dirty="0"/>
          </a:p>
        </p:txBody>
      </p:sp>
      <p:sp>
        <p:nvSpPr>
          <p:cNvPr id="4" name="Rectangle 4"/>
          <p:cNvSpPr>
            <a:spLocks noGrp="1"/>
          </p:cNvSpPr>
          <p:nvPr>
            <p:ph type="body" sz="half" idx="2"/>
          </p:nvPr>
        </p:nvSpPr>
        <p:spPr>
          <a:xfrm>
            <a:off x="5514536" y="1371600"/>
            <a:ext cx="3044952" cy="2930086"/>
          </a:xfrm>
        </p:spPr>
        <p:txBody>
          <a:bodyPr bIns="0" anchor="b">
            <a:normAutofit/>
          </a:bodyPr>
          <a:lstStyle>
            <a:lvl1pPr marL="0" marR="0" indent="0" algn="l">
              <a:buFontTx/>
              <a:buNone/>
              <a:defRPr sz="1300">
                <a:solidFill>
                  <a:schemeClr val="tx1">
                    <a:tint val="95000"/>
                  </a:schemeClr>
                </a:solidFill>
              </a:defRPr>
            </a:lvl1pPr>
            <a:lvl2pPr marL="460375" marR="0" indent="-112713">
              <a:buFontTx/>
              <a:buNone/>
              <a:defRPr sz="1200"/>
            </a:lvl2pPr>
            <a:lvl3pPr marL="914400" marR="0" indent="-117475">
              <a:buFontTx/>
              <a:buNone/>
              <a:defRPr sz="1000"/>
            </a:lvl3pPr>
            <a:lvl4pPr marL="1316038" marR="0" indent="-112713">
              <a:buFontTx/>
              <a:buNone/>
              <a:defRPr sz="900"/>
            </a:lvl4pPr>
            <a:lvl5pPr marL="1711325" marR="0" indent="-117475"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 1520 S12</a:t>
            </a:r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1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45720" rIns="4572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3"/>
          </p:nvPr>
        </p:nvSpPr>
        <p:spPr>
          <a:xfrm>
            <a:off x="457200" y="6245225"/>
            <a:ext cx="5562600" cy="476250"/>
          </a:xfrm>
          <a:prstGeom prst="rect">
            <a:avLst/>
          </a:prstGeom>
        </p:spPr>
        <p:txBody>
          <a:bodyPr anchor="b" anchorCtr="0"/>
          <a:lstStyle>
            <a:lvl1pPr algn="l">
              <a:defRPr lang="en-US" sz="1200" smtClean="0">
                <a:solidFill>
                  <a:schemeClr val="tx2"/>
                </a:solidFill>
                <a:latin typeface="+mn-lt"/>
                <a:ea typeface="+mn-lt"/>
                <a:cs typeface="+mn-lt"/>
              </a:defRPr>
            </a:lvl1pPr>
          </a:lstStyle>
          <a:p>
            <a:r>
              <a:rPr lang="en-US"/>
              <a:t>Biol 1520 S12</a:t>
            </a:r>
          </a:p>
        </p:txBody>
      </p:sp>
      <p:sp>
        <p:nvSpPr>
          <p:cNvPr id="13" name="Rectangle 1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b" anchorCtr="0"/>
          <a:lstStyle>
            <a:lvl1pPr algn="r">
              <a:defRPr lang="en-US" sz="1200" smtClean="0">
                <a:solidFill>
                  <a:schemeClr val="tx2"/>
                </a:solidFill>
                <a:latin typeface="+mn-lt"/>
                <a:ea typeface="+mn-lt"/>
                <a:cs typeface="+mn-lt"/>
              </a:defRPr>
            </a:lvl1pPr>
          </a:lstStyle>
          <a:p>
            <a:fld id="{F42ECD4B-DFA4-4B82-B848-3A6A32CACD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9" r:id="rId12"/>
  </p:sldLayoutIdLst>
  <p:hf hdr="0" ftr="0" dt="0"/>
  <p:txStyles>
    <p:titleStyle>
      <a:defPPr>
        <a:defRPr sz="4400">
          <a:solidFill>
            <a:schemeClr val="tx2">
              <a:shade val="85000"/>
              <a:satMod val="150000"/>
            </a:schemeClr>
          </a:solidFill>
          <a:latin typeface="+mj-lt"/>
          <a:ea typeface="+mj-ea"/>
          <a:cs typeface="+mj-cs"/>
        </a:defRPr>
      </a:defPPr>
      <a:lvl1pPr algn="ctr" eaLnBrk="1" hangingPunct="1">
        <a:buNone/>
        <a:defRPr lang="en-US" sz="4800" b="1" strike="noStrike" kern="1200" baseline="0" dirty="0" smtClean="0">
          <a:solidFill>
            <a:schemeClr val="tx2">
              <a:shade val="85000"/>
              <a:satMod val="150000"/>
            </a:schemeClr>
          </a:solidFill>
          <a:effectLst>
            <a:outerShdw blurRad="63500" dist="38100" dir="8220000" algn="tl" rotWithShape="0">
              <a:srgbClr val="000000">
                <a:alpha val="30000"/>
              </a:srgbClr>
            </a:outerShdw>
          </a:effectLst>
          <a:latin typeface="+mj-lt"/>
          <a:ea typeface="+mj-lt"/>
          <a:cs typeface="+mj-lt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indent="-274320" algn="l" eaLnBrk="1" hangingPunct="1">
        <a:buClr>
          <a:schemeClr val="accent1"/>
        </a:buClr>
        <a:buSzPct val="80000"/>
        <a:buFont typeface="Wingdings 2" pitchFamily="18" charset="2"/>
        <a:buChar char=""/>
        <a:defRPr sz="2800">
          <a:solidFill>
            <a:schemeClr val="tx1"/>
          </a:solidFill>
          <a:latin typeface="+mn-lt"/>
          <a:ea typeface="+mn-lt"/>
          <a:cs typeface="+mn-lt"/>
        </a:defRPr>
      </a:lvl1pPr>
      <a:lvl2pPr marL="557784" indent="-228600" algn="l" eaLnBrk="1" hangingPunct="1">
        <a:buClr>
          <a:schemeClr val="tx2"/>
        </a:buClr>
        <a:buFont typeface="Wingdings 2" pitchFamily="18" charset="2"/>
        <a:buChar char=""/>
        <a:defRPr sz="2200">
          <a:solidFill>
            <a:schemeClr val="tx1"/>
          </a:solidFill>
          <a:latin typeface="+mn-lt"/>
          <a:ea typeface="+mn-lt"/>
          <a:cs typeface="+mn-lt"/>
        </a:defRPr>
      </a:lvl2pPr>
      <a:lvl3pPr marL="813816" indent="-228600" algn="l" eaLnBrk="1" hangingPunct="1">
        <a:buClr>
          <a:schemeClr val="accent1"/>
        </a:buClr>
        <a:buFont typeface="Wingdings 2" pitchFamily="18" charset="2"/>
        <a:buChar char=""/>
        <a:defRPr sz="2000">
          <a:solidFill>
            <a:schemeClr val="tx1"/>
          </a:solidFill>
          <a:latin typeface="+mn-lt"/>
          <a:ea typeface="+mn-lt"/>
          <a:cs typeface="+mn-lt"/>
        </a:defRPr>
      </a:lvl3pPr>
      <a:lvl4pPr marL="1069848" indent="-228600" algn="l" eaLnBrk="1" hangingPunct="1">
        <a:buClr>
          <a:schemeClr val="tx2"/>
        </a:buClr>
        <a:buFont typeface="Wingdings 2" pitchFamily="18" charset="2"/>
        <a:buChar char=""/>
        <a:defRPr sz="1800">
          <a:solidFill>
            <a:schemeClr val="tx1"/>
          </a:solidFill>
          <a:latin typeface="+mn-lt"/>
          <a:ea typeface="+mn-lt"/>
          <a:cs typeface="+mn-lt"/>
        </a:defRPr>
      </a:lvl4pPr>
      <a:lvl5pPr marL="1316736" indent="-228600" algn="l" eaLnBrk="1" hangingPunct="1">
        <a:buClr>
          <a:schemeClr val="accent1"/>
        </a:buClr>
        <a:buFont typeface="Wingdings 2" pitchFamily="18" charset="2"/>
        <a:buChar char=""/>
        <a:defRPr sz="1800">
          <a:solidFill>
            <a:schemeClr val="tx1"/>
          </a:solidFill>
          <a:latin typeface="+mn-lt"/>
          <a:ea typeface="+mn-lt"/>
          <a:cs typeface="+mn-lt"/>
        </a:defRPr>
      </a:lvl5pPr>
      <a:lvl6pPr marL="1572768" indent="-228600" algn="l" eaLnBrk="1" hangingPunct="1">
        <a:buClr>
          <a:schemeClr val="tx2"/>
        </a:buClr>
        <a:buFont typeface="Wingdings 2" pitchFamily="18" charset="2"/>
        <a:buChar char=""/>
        <a:defRPr lang="en-US" sz="1600" baseline="0" smtClean="0">
          <a:latin typeface="+mn-lt"/>
        </a:defRPr>
      </a:lvl6pPr>
      <a:lvl7pPr marL="1819656" indent="-228600" algn="l" eaLnBrk="1" hangingPunct="1">
        <a:buClr>
          <a:schemeClr val="accent1"/>
        </a:buClr>
        <a:buFont typeface="Wingdings 2" pitchFamily="18" charset="2"/>
        <a:buChar char=""/>
        <a:defRPr lang="en-US" sz="1600" baseline="0" smtClean="0">
          <a:latin typeface="+mn-lt"/>
        </a:defRPr>
      </a:lvl7pPr>
      <a:lvl8pPr marL="2066544" indent="-228600" algn="l" eaLnBrk="1" hangingPunct="1">
        <a:buClr>
          <a:schemeClr val="tx2"/>
        </a:buClr>
        <a:buFont typeface="Wingdings 2" pitchFamily="18" charset="2"/>
        <a:buChar char=""/>
        <a:defRPr sz="1600" baseline="0">
          <a:latin typeface="+mn-lt"/>
        </a:defRPr>
      </a:lvl8pPr>
      <a:lvl9pPr marL="2313432" indent="-228600" algn="l" eaLnBrk="1" hangingPunct="1">
        <a:buClr>
          <a:schemeClr val="accent1"/>
        </a:buClr>
        <a:buFont typeface="Wingdings 2" pitchFamily="18" charset="2"/>
        <a:buChar char=""/>
        <a:defRPr sz="1400" baseline="0">
          <a:latin typeface="+mn-lt"/>
        </a:defRPr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29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304800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Animal Development II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219200"/>
            <a:ext cx="6362700" cy="2762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444" y="4572000"/>
            <a:ext cx="5163988" cy="16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1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86800" cy="792163"/>
          </a:xfrm>
        </p:spPr>
        <p:txBody>
          <a:bodyPr/>
          <a:lstStyle/>
          <a:p>
            <a:pPr eaLnBrk="1" hangingPunct="1"/>
            <a:r>
              <a:rPr lang="en-US" sz="3600" dirty="0" smtClean="0"/>
              <a:t>Mammals</a:t>
            </a:r>
            <a:endParaRPr lang="en-US" sz="3600" dirty="0"/>
          </a:p>
        </p:txBody>
      </p:sp>
      <p:pic>
        <p:nvPicPr>
          <p:cNvPr id="228353" name="Picture 1" descr="C:\Users\laucoin3\Desktop\22_labeled_images\22_07_cleavage-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394466"/>
            <a:ext cx="8801303" cy="3352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29000" y="160020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Cleavage</a:t>
            </a:r>
          </a:p>
        </p:txBody>
      </p:sp>
      <p:sp>
        <p:nvSpPr>
          <p:cNvPr id="3" name="Left Brace 2"/>
          <p:cNvSpPr/>
          <p:nvPr/>
        </p:nvSpPr>
        <p:spPr>
          <a:xfrm rot="6699591">
            <a:off x="3429254" y="1280735"/>
            <a:ext cx="429390" cy="1931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601" y="5093283"/>
            <a:ext cx="3026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Extraembryonic tissues begin forming after implantation,  ~10-13 days after fertilization;</a:t>
            </a:r>
          </a:p>
          <a:p>
            <a:r>
              <a:rPr lang="en-US" dirty="0" smtClean="0"/>
              <a:t>Gastrulation occurs after </a:t>
            </a:r>
            <a:r>
              <a:rPr lang="en-US" dirty="0"/>
              <a:t>implantation, ~13-16 days after fertilization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275294" y="4909067"/>
            <a:ext cx="506506" cy="275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47_17ExtraembryonMembrane_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9" y="1873250"/>
            <a:ext cx="5794247" cy="419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4114800" y="1752600"/>
            <a:ext cx="1312863" cy="392113"/>
          </a:xfrm>
          <a:prstGeom prst="rect">
            <a:avLst/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6781800" y="1752600"/>
            <a:ext cx="1312862" cy="392113"/>
          </a:xfrm>
          <a:prstGeom prst="rect">
            <a:avLst/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Text Box 8"/>
          <p:cNvSpPr txBox="1">
            <a:spLocks noChangeArrowheads="1"/>
          </p:cNvSpPr>
          <p:nvPr/>
        </p:nvSpPr>
        <p:spPr bwMode="auto">
          <a:xfrm>
            <a:off x="228600" y="0"/>
            <a:ext cx="8686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In </a:t>
            </a:r>
            <a:r>
              <a:rPr lang="en-US" sz="2400" dirty="0">
                <a:solidFill>
                  <a:srgbClr val="0000CC"/>
                </a:solidFill>
              </a:rPr>
              <a:t>amniotes</a:t>
            </a:r>
            <a:r>
              <a:rPr lang="en-US" sz="2400" dirty="0"/>
              <a:t>, embryonic development is very similar to the frog, but the germ tissues extend beyond the embryo and develop into the </a:t>
            </a:r>
            <a:r>
              <a:rPr lang="en-US" sz="2400" dirty="0">
                <a:solidFill>
                  <a:srgbClr val="0000CC"/>
                </a:solidFill>
              </a:rPr>
              <a:t>four extra-embryonic membranes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250899" y="5780087"/>
            <a:ext cx="1312863" cy="392113"/>
          </a:xfrm>
          <a:prstGeom prst="rect">
            <a:avLst/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781800" y="5780086"/>
            <a:ext cx="1312863" cy="392113"/>
          </a:xfrm>
          <a:prstGeom prst="rect">
            <a:avLst/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" y="2250281"/>
            <a:ext cx="304799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Amnion</a:t>
            </a:r>
            <a:r>
              <a:rPr lang="en-US" dirty="0"/>
              <a:t> – fluid filled cavity that provides aqueous environment and cushions against mechanical shock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Yolk sac </a:t>
            </a:r>
            <a:r>
              <a:rPr lang="en-US" dirty="0"/>
              <a:t>– nutrients – blood vessels transport nutrients from yolk to embryo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Chorion</a:t>
            </a:r>
            <a:r>
              <a:rPr lang="en-US" dirty="0"/>
              <a:t> – gas exchange between embryo and 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Allantois</a:t>
            </a:r>
            <a:r>
              <a:rPr lang="en-US" dirty="0"/>
              <a:t> – waste disposal sac, also functions with chorion in gas exchange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2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28600" y="0"/>
            <a:ext cx="8686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These same </a:t>
            </a:r>
            <a:r>
              <a:rPr lang="en-US" sz="2400" dirty="0">
                <a:solidFill>
                  <a:srgbClr val="0000CC"/>
                </a:solidFill>
              </a:rPr>
              <a:t>extra-embryonic membranes </a:t>
            </a:r>
            <a:r>
              <a:rPr lang="en-US" sz="2400" dirty="0"/>
              <a:t>form during mammalian development, but work in conjunction with the placenta</a:t>
            </a: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5" name="AutoShape 2" descr="http://universe-review.ca/I10-82-membrane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classconnection.s3.amazonaws.com/929/flashcards/1460929/png/extraembryonic_membranes13360811222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4461"/>
            <a:ext cx="7616826" cy="570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936" y="6464490"/>
            <a:ext cx="9111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/>
              <a:t>In placental mammals, the yolk </a:t>
            </a:r>
            <a:r>
              <a:rPr lang="en-US" dirty="0"/>
              <a:t>sac and allantois </a:t>
            </a:r>
            <a:r>
              <a:rPr lang="en-US" dirty="0" smtClean="0"/>
              <a:t>function as </a:t>
            </a:r>
            <a:r>
              <a:rPr lang="en-US" dirty="0"/>
              <a:t>part of the umbilical cord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82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laucoin3\Desktop\22_labeled_images\22_09_embryonic_tissues-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599" y="122236"/>
            <a:ext cx="5486401" cy="6583364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1447"/>
            <a:ext cx="4114800" cy="7921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Organogenesis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892" y="1219200"/>
            <a:ext cx="4038600" cy="533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Five essential developmental processes</a:t>
            </a:r>
          </a:p>
          <a:p>
            <a:pPr lvl="1"/>
            <a:r>
              <a:rPr lang="en-US" dirty="0"/>
              <a:t>Proliferation</a:t>
            </a:r>
          </a:p>
          <a:p>
            <a:pPr lvl="1"/>
            <a:r>
              <a:rPr lang="en-US" dirty="0"/>
              <a:t>Programmed cell death</a:t>
            </a:r>
          </a:p>
          <a:p>
            <a:pPr lvl="1"/>
            <a:r>
              <a:rPr lang="en-US" dirty="0"/>
              <a:t>Cell movement/differential expansion</a:t>
            </a:r>
          </a:p>
          <a:p>
            <a:pPr lvl="1"/>
            <a:r>
              <a:rPr lang="en-US" dirty="0"/>
              <a:t>Differentiation</a:t>
            </a:r>
          </a:p>
          <a:p>
            <a:pPr lvl="2"/>
            <a:r>
              <a:rPr lang="en-US" dirty="0"/>
              <a:t>Mediated by cell type-specific changes in gene expression</a:t>
            </a:r>
          </a:p>
          <a:p>
            <a:pPr lvl="1"/>
            <a:r>
              <a:rPr lang="en-US" dirty="0"/>
              <a:t>Cell-cell interactions*</a:t>
            </a:r>
          </a:p>
          <a:p>
            <a:pPr lvl="2"/>
            <a:r>
              <a:rPr lang="en-US" dirty="0"/>
              <a:t>Cell-cell communication (induction) ultimately mediates all other developmental processes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971800" y="6553200"/>
            <a:ext cx="1981200" cy="30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200" dirty="0">
                <a:solidFill>
                  <a:schemeClr val="tx2"/>
                </a:solidFill>
              </a:rPr>
              <a:t>Freeman 22.9</a:t>
            </a:r>
            <a:endParaRPr kumimoji="0" lang="en-US" sz="1200" dirty="0">
              <a:solidFill>
                <a:schemeClr val="tx2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Cell differentiation and fate mapping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/>
              <a:t>Cells in a multicellular organism share the same genome</a:t>
            </a:r>
          </a:p>
          <a:p>
            <a:r>
              <a:rPr lang="en-US" sz="2800" dirty="0"/>
              <a:t>Differences in cell types is the result of differentiation, the expression of different genes</a:t>
            </a:r>
          </a:p>
          <a:p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sz="3000" dirty="0"/>
              <a:t>During cleavage divisions, embryonic cells become different from one another if the egg contains cytoplasmic determinants*</a:t>
            </a:r>
          </a:p>
          <a:p>
            <a:pPr marL="922338" lvl="1" indent="-457200"/>
            <a:r>
              <a:rPr lang="en-US" dirty="0"/>
              <a:t>If the egg’s cytoplasm is </a:t>
            </a:r>
            <a:r>
              <a:rPr lang="en-US" dirty="0" err="1"/>
              <a:t>heterogenous</a:t>
            </a:r>
            <a:r>
              <a:rPr lang="en-US" dirty="0"/>
              <a:t>, dividing cells vary in the cytoplasmic determinants they contain</a:t>
            </a:r>
          </a:p>
          <a:p>
            <a:pPr marL="922338" lvl="1" indent="-457200"/>
            <a:endParaRPr lang="en-US" dirty="0"/>
          </a:p>
          <a:p>
            <a:pPr marL="533400" indent="-533400">
              <a:buFontTx/>
              <a:buAutoNum type="arabicPeriod" startAt="2"/>
            </a:pPr>
            <a:r>
              <a:rPr lang="en-US" sz="3000" dirty="0"/>
              <a:t>After cell asymmetries are set up, interactions among embryonic cells influence their fate, usually causing changes in gene expression</a:t>
            </a:r>
            <a:endParaRPr lang="en-US" dirty="0"/>
          </a:p>
          <a:p>
            <a:pPr marL="998538" lvl="1" indent="-533400"/>
            <a:r>
              <a:rPr lang="en-US" dirty="0"/>
              <a:t>This mechanism is called </a:t>
            </a:r>
            <a:r>
              <a:rPr lang="en-US" b="1" dirty="0"/>
              <a:t>induction</a:t>
            </a:r>
            <a:r>
              <a:rPr lang="en-US" dirty="0"/>
              <a:t>, and is mediated by diffusible chemicals or cell-cell interactions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391" y="6461868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*Recall </a:t>
            </a:r>
            <a:r>
              <a:rPr lang="en-US" dirty="0"/>
              <a:t>that mammals typically do not have cytoplasmic determinants in the egg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05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 descr="C:\Users\laucoin3\Desktop\22_labeled_images\22_11_somites-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76200"/>
            <a:ext cx="4790207" cy="6354763"/>
          </a:xfrm>
          <a:prstGeom prst="rect">
            <a:avLst/>
          </a:prstGeom>
          <a:noFill/>
        </p:spPr>
      </p:pic>
      <p:pic>
        <p:nvPicPr>
          <p:cNvPr id="234500" name="Picture 4" descr="C:\Users\laucoin3\Desktop\22_labeled_images\22_12_fate_of_somite-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875" y="76200"/>
            <a:ext cx="4175125" cy="1649615"/>
          </a:xfrm>
          <a:prstGeom prst="rect">
            <a:avLst/>
          </a:prstGeom>
          <a:noFill/>
        </p:spPr>
      </p:pic>
      <p:pic>
        <p:nvPicPr>
          <p:cNvPr id="234501" name="Picture 5" descr="C:\Users\laucoin3\Desktop\22_labeled_images\22_14_signalling_somites-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752600"/>
            <a:ext cx="4191000" cy="2420429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968875" y="4191000"/>
            <a:ext cx="41751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Mesodermal origin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Transient structures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Migrate to form muscles, skin connective tissue, bone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Evidence of vertebrate segmentation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62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06362"/>
            <a:ext cx="9143999" cy="503238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Formation of the Vertebrate Limb 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212994" name="Picture 2" descr="C:\Users\Shana\Documents\Instructor Resources\Campbell Resources\Chapter_47\B_Jpeg_Images\_47_Labeled_Images\47_24_VertebrateLimbDev-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24452"/>
            <a:ext cx="8077200" cy="498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33400"/>
            <a:ext cx="9144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Induction by AER and ZPA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AER and ZPA are patches of cells that secrete signals to surrounding cells</a:t>
            </a:r>
            <a:endParaRPr lang="en-US" sz="2000" dirty="0">
              <a:solidFill>
                <a:schemeClr val="accent2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Pattern formation: spatial organization cells/tissues/organs within embryo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29831" y="2899247"/>
            <a:ext cx="360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Zone of polarizing </a:t>
            </a:r>
            <a:r>
              <a:rPr lang="en-US" dirty="0" smtClean="0"/>
              <a:t>activity (mesoderm)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9830" y="2521167"/>
            <a:ext cx="368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Apical ectodermal </a:t>
            </a:r>
            <a:r>
              <a:rPr lang="en-US" dirty="0" smtClean="0"/>
              <a:t>ridge (ectoderm)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3886202" y="2705833"/>
            <a:ext cx="134362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1"/>
          </p:cNvCxnSpPr>
          <p:nvPr/>
        </p:nvCxnSpPr>
        <p:spPr>
          <a:xfrm flipH="1" flipV="1">
            <a:off x="3276601" y="3200400"/>
            <a:ext cx="1953230" cy="2201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193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600" y="76200"/>
            <a:ext cx="86868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en-US" sz="4000" kern="0" dirty="0" err="1"/>
              <a:t>Hox</a:t>
            </a:r>
            <a:r>
              <a:rPr lang="en-US" sz="4000" kern="0" dirty="0"/>
              <a:t> genes encode transcription factors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796" y="762000"/>
            <a:ext cx="4800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1">
              <a:spcBef>
                <a:spcPct val="20000"/>
              </a:spcBef>
              <a:defRPr/>
            </a:pPr>
            <a:r>
              <a:rPr lang="en-US" kern="0" dirty="0">
                <a:latin typeface="+mn-lt"/>
              </a:rPr>
              <a:t>Regulate gene expression by binding to DNA control regions (promoters, enhancers)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 err="1">
                <a:latin typeface="+mn-lt"/>
              </a:rPr>
              <a:t>Hox</a:t>
            </a:r>
            <a:r>
              <a:rPr lang="en-US" sz="2000" kern="0" dirty="0">
                <a:latin typeface="+mn-lt"/>
              </a:rPr>
              <a:t> genes contain a highly conserved amino acid sequence, the </a:t>
            </a:r>
            <a:r>
              <a:rPr lang="en-US" sz="2000" kern="0" dirty="0" err="1">
                <a:solidFill>
                  <a:srgbClr val="0070C0"/>
                </a:solidFill>
                <a:latin typeface="+mn-lt"/>
              </a:rPr>
              <a:t>homeobox</a:t>
            </a:r>
            <a:endParaRPr lang="en-US" sz="2000" kern="0" dirty="0">
              <a:solidFill>
                <a:srgbClr val="0070C0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/>
              <a:t>Control segment identity along A/P axis</a:t>
            </a:r>
            <a:endParaRPr lang="en-US" sz="1600" kern="0" dirty="0"/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All animal phyla possess a set of </a:t>
            </a:r>
            <a:r>
              <a:rPr lang="en-US" i="1" kern="0" dirty="0" err="1">
                <a:latin typeface="+mn-lt"/>
              </a:rPr>
              <a:t>Hox</a:t>
            </a:r>
            <a:r>
              <a:rPr lang="en-US" i="1" kern="0" dirty="0">
                <a:latin typeface="+mn-lt"/>
              </a:rPr>
              <a:t> </a:t>
            </a:r>
            <a:r>
              <a:rPr lang="en-US" kern="0" dirty="0">
                <a:latin typeface="+mn-lt"/>
              </a:rPr>
              <a:t>genes (except sponges)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The number of genes &amp; sets of complexes vary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+mn-lt"/>
              </a:rPr>
              <a:t>Plant development relies on </a:t>
            </a:r>
            <a:r>
              <a:rPr lang="en-US" sz="2000" i="1" kern="0" dirty="0" err="1">
                <a:latin typeface="+mn-lt"/>
              </a:rPr>
              <a:t>Mads</a:t>
            </a:r>
            <a:r>
              <a:rPr lang="en-US" sz="2000" i="1" kern="0" dirty="0">
                <a:latin typeface="+mn-lt"/>
              </a:rPr>
              <a:t>-box</a:t>
            </a:r>
            <a:r>
              <a:rPr lang="en-US" sz="2000" kern="0" dirty="0">
                <a:latin typeface="+mn-lt"/>
              </a:rPr>
              <a:t> genes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kern="0" dirty="0"/>
              <a:t>Function similarly to </a:t>
            </a:r>
            <a:r>
              <a:rPr lang="en-US" i="1" kern="0" dirty="0" err="1"/>
              <a:t>Hox</a:t>
            </a:r>
            <a:r>
              <a:rPr lang="en-US" i="1" kern="0" dirty="0"/>
              <a:t> </a:t>
            </a:r>
            <a:r>
              <a:rPr lang="en-US" kern="0" dirty="0"/>
              <a:t>genes, but they are not evolutionarily related genes</a:t>
            </a:r>
          </a:p>
        </p:txBody>
      </p:sp>
      <p:pic>
        <p:nvPicPr>
          <p:cNvPr id="6" name="Picture 4" descr="http://upload.wikimedia.org/wikipedia/commons/thumb/d/de/HoxB1-Pbx1_heterodimer_binding_DNA_1b72.png/250px-HoxB1-Pbx1_heterodimer_binding_DNA_1b7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773" y="762000"/>
            <a:ext cx="3778627" cy="49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987846" y="5556096"/>
            <a:ext cx="7591081" cy="1275095"/>
            <a:chOff x="1447800" y="5506705"/>
            <a:chExt cx="7591081" cy="1275095"/>
          </a:xfrm>
        </p:grpSpPr>
        <p:pic>
          <p:nvPicPr>
            <p:cNvPr id="8" name="Picture 7" descr="C:\Users\Shana\Documents\Tech\Freeman Resources\Instructor Resources\Chapter_18\B_Jpeg_Images\18_Labeled_Images\18_05_promoters-L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50" b="30008"/>
            <a:stretch/>
          </p:blipFill>
          <p:spPr bwMode="auto">
            <a:xfrm>
              <a:off x="1749846" y="5506705"/>
              <a:ext cx="7289035" cy="117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447800" y="6443246"/>
              <a:ext cx="20890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Regulatory element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33600" y="5456692"/>
            <a:ext cx="1227762" cy="713034"/>
            <a:chOff x="1679154" y="1676401"/>
            <a:chExt cx="1227762" cy="713034"/>
          </a:xfrm>
        </p:grpSpPr>
        <p:sp>
          <p:nvSpPr>
            <p:cNvPr id="11" name="Oval 10"/>
            <p:cNvSpPr/>
            <p:nvPr/>
          </p:nvSpPr>
          <p:spPr bwMode="auto">
            <a:xfrm>
              <a:off x="1752600" y="1676401"/>
              <a:ext cx="1020326" cy="71303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79154" y="1721684"/>
              <a:ext cx="12277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RNA polymerase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10638" y="5732915"/>
            <a:ext cx="1227762" cy="439285"/>
            <a:chOff x="908592" y="1981200"/>
            <a:chExt cx="1227762" cy="439285"/>
          </a:xfrm>
        </p:grpSpPr>
        <p:sp>
          <p:nvSpPr>
            <p:cNvPr id="14" name="Oval 13"/>
            <p:cNvSpPr/>
            <p:nvPr/>
          </p:nvSpPr>
          <p:spPr bwMode="auto">
            <a:xfrm>
              <a:off x="987846" y="1981200"/>
              <a:ext cx="996108" cy="432781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8592" y="1989598"/>
              <a:ext cx="1227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Transcription</a:t>
              </a:r>
            </a:p>
            <a:p>
              <a:pPr algn="ctr"/>
              <a:r>
                <a:rPr lang="en-US" sz="1100" b="1" dirty="0"/>
                <a:t>factor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68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0" y="0"/>
            <a:ext cx="9144000" cy="79216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4400" i="1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Hox</a:t>
            </a: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gene expression patterns establish segment ‘identity’</a:t>
            </a:r>
          </a:p>
        </p:txBody>
      </p:sp>
      <p:pic>
        <p:nvPicPr>
          <p:cNvPr id="46082" name="Picture 2" descr="C:\Users\Shana\Documents\Instructor Resources\Freeman Resources\Instructor Resources\Chapter_21\B_Jpeg_Images\21_Labeled_Images\21_10_Hox_genes-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170" y="1842052"/>
            <a:ext cx="3969830" cy="421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2" name="Picture 2" descr="http://www.nature.com/scitable/content/33246/sadava_19_19_FU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" y="1842052"/>
            <a:ext cx="47625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7772400" y="6513611"/>
            <a:ext cx="12453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Freeman 21.10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6248400"/>
            <a:ext cx="892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Color coding = where in the embryo the particular </a:t>
            </a:r>
            <a:r>
              <a:rPr lang="en-US" sz="1600" i="1" dirty="0" err="1"/>
              <a:t>Hox</a:t>
            </a:r>
            <a:r>
              <a:rPr lang="en-US" sz="1600" dirty="0"/>
              <a:t> gene is expressed (transcribed and translated)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392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/>
          <p:cNvSpPr txBox="1">
            <a:spLocks/>
          </p:cNvSpPr>
          <p:nvPr/>
        </p:nvSpPr>
        <p:spPr>
          <a:xfrm>
            <a:off x="228600" y="1143000"/>
            <a:ext cx="6553200" cy="2667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3200" kern="0" dirty="0">
                <a:latin typeface="+mn-lt"/>
              </a:rPr>
              <a:t>By altering </a:t>
            </a:r>
            <a:r>
              <a:rPr lang="en-US" sz="3200" i="1" kern="0" dirty="0" err="1">
                <a:latin typeface="+mn-lt"/>
              </a:rPr>
              <a:t>Hox</a:t>
            </a:r>
            <a:r>
              <a:rPr lang="en-US" sz="3200" kern="0" dirty="0">
                <a:latin typeface="+mn-lt"/>
              </a:rPr>
              <a:t> gene expression, researchers observe how segments take on new identities</a:t>
            </a:r>
          </a:p>
        </p:txBody>
      </p:sp>
      <p:pic>
        <p:nvPicPr>
          <p:cNvPr id="20483" name="Picture 6" descr="19_F02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3505200"/>
            <a:ext cx="3490913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7" descr="a"/>
          <p:cNvPicPr>
            <a:picLocks noChangeAspect="1" noChangeArrowheads="1"/>
          </p:cNvPicPr>
          <p:nvPr/>
        </p:nvPicPr>
        <p:blipFill>
          <a:blip r:embed="rId5" cstate="print"/>
          <a:srcRect l="71524" t="5952" b="70833"/>
          <a:stretch>
            <a:fillRect/>
          </a:stretch>
        </p:blipFill>
        <p:spPr bwMode="auto">
          <a:xfrm>
            <a:off x="6777038" y="762000"/>
            <a:ext cx="221456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8" descr="e"/>
          <p:cNvPicPr>
            <a:picLocks noChangeAspect="1" noChangeArrowheads="1"/>
          </p:cNvPicPr>
          <p:nvPr/>
        </p:nvPicPr>
        <p:blipFill>
          <a:blip r:embed="rId6" cstate="print"/>
          <a:srcRect l="61768" t="58333" r="5899" b="26785"/>
          <a:stretch>
            <a:fillRect/>
          </a:stretch>
        </p:blipFill>
        <p:spPr bwMode="auto">
          <a:xfrm>
            <a:off x="685800" y="2743200"/>
            <a:ext cx="3657600" cy="277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itle 5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Mis</a:t>
            </a:r>
            <a:r>
              <a:rPr lang="en-US" dirty="0"/>
              <a:t>-expression of </a:t>
            </a:r>
            <a:r>
              <a:rPr lang="en-US" dirty="0" err="1"/>
              <a:t>Hox</a:t>
            </a:r>
            <a:r>
              <a:rPr lang="en-US" dirty="0"/>
              <a:t> genes</a:t>
            </a:r>
          </a:p>
        </p:txBody>
      </p:sp>
      <p:sp>
        <p:nvSpPr>
          <p:cNvPr id="20487" name="TextBox 5"/>
          <p:cNvSpPr txBox="1">
            <a:spLocks noChangeArrowheads="1"/>
          </p:cNvSpPr>
          <p:nvPr/>
        </p:nvSpPr>
        <p:spPr bwMode="auto">
          <a:xfrm>
            <a:off x="3810000" y="6550025"/>
            <a:ext cx="1447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Futuyma 2005</a:t>
            </a:r>
          </a:p>
        </p:txBody>
      </p:sp>
      <p:sp>
        <p:nvSpPr>
          <p:cNvPr id="20488" name="TextBox 7"/>
          <p:cNvSpPr txBox="1">
            <a:spLocks noChangeArrowheads="1"/>
          </p:cNvSpPr>
          <p:nvPr/>
        </p:nvSpPr>
        <p:spPr bwMode="auto">
          <a:xfrm>
            <a:off x="4419600" y="3581400"/>
            <a:ext cx="2743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Misexpression</a:t>
            </a:r>
            <a:r>
              <a:rPr lang="en-US" dirty="0">
                <a:solidFill>
                  <a:schemeClr val="bg1"/>
                </a:solidFill>
              </a:rPr>
              <a:t> of </a:t>
            </a:r>
            <a:r>
              <a:rPr lang="en-US" i="1" dirty="0" err="1">
                <a:solidFill>
                  <a:schemeClr val="bg1"/>
                </a:solidFill>
              </a:rPr>
              <a:t>Antp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0489" name="TextBox 8"/>
          <p:cNvSpPr txBox="1">
            <a:spLocks noChangeArrowheads="1"/>
          </p:cNvSpPr>
          <p:nvPr/>
        </p:nvSpPr>
        <p:spPr bwMode="auto">
          <a:xfrm>
            <a:off x="685800" y="4648200"/>
            <a:ext cx="2209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Expression of human </a:t>
            </a:r>
            <a:r>
              <a:rPr lang="en-US" i="1"/>
              <a:t>Pax6</a:t>
            </a:r>
            <a:r>
              <a:rPr lang="en-US"/>
              <a:t> gene</a:t>
            </a:r>
          </a:p>
        </p:txBody>
      </p:sp>
      <p:sp>
        <p:nvSpPr>
          <p:cNvPr id="20490" name="TextBox 9"/>
          <p:cNvSpPr txBox="1">
            <a:spLocks noChangeArrowheads="1"/>
          </p:cNvSpPr>
          <p:nvPr/>
        </p:nvSpPr>
        <p:spPr bwMode="auto">
          <a:xfrm>
            <a:off x="6705600" y="2209800"/>
            <a:ext cx="22907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err="1"/>
              <a:t>Misexpression</a:t>
            </a:r>
            <a:r>
              <a:rPr lang="en-US" dirty="0"/>
              <a:t> of </a:t>
            </a:r>
            <a:r>
              <a:rPr lang="en-US" i="1" dirty="0" err="1"/>
              <a:t>Ubx</a:t>
            </a:r>
            <a:r>
              <a:rPr lang="en-US" i="1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79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810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Animal Development</a:t>
            </a:r>
          </a:p>
        </p:txBody>
      </p:sp>
      <p:pic>
        <p:nvPicPr>
          <p:cNvPr id="4" name="Picture 6" descr="08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00" y="838200"/>
            <a:ext cx="2912800" cy="547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4419600"/>
            <a:ext cx="4876800" cy="25146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/>
              <a:t>Four sequential stages:</a:t>
            </a:r>
          </a:p>
          <a:p>
            <a:pPr lvl="1"/>
            <a:r>
              <a:rPr lang="en-US" sz="2400" dirty="0"/>
              <a:t>Fertilization</a:t>
            </a:r>
          </a:p>
          <a:p>
            <a:pPr lvl="1"/>
            <a:r>
              <a:rPr lang="en-US" sz="2400" dirty="0"/>
              <a:t>Cleavage</a:t>
            </a:r>
          </a:p>
          <a:p>
            <a:pPr lvl="1"/>
            <a:r>
              <a:rPr lang="en-US" sz="2400" dirty="0"/>
              <a:t>Gastrulation</a:t>
            </a:r>
          </a:p>
          <a:p>
            <a:pPr lvl="1"/>
            <a:r>
              <a:rPr lang="en-US" sz="2400" dirty="0"/>
              <a:t>Organogenesis</a:t>
            </a:r>
          </a:p>
          <a:p>
            <a:pPr lvl="1"/>
            <a:endParaRPr lang="en-US" sz="2400" dirty="0"/>
          </a:p>
        </p:txBody>
      </p:sp>
      <p:pic>
        <p:nvPicPr>
          <p:cNvPr id="217090" name="Picture 2" descr="C:\Users\skerr6\Documents\Instructor resources\Freeman 4e Resources\Instructor Resources\Chapter_22\B_Jpeg_Images\22_Labeled_Images\22_01_development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1" y="1524000"/>
            <a:ext cx="6032500" cy="256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4191000" y="1295399"/>
            <a:ext cx="2209800" cy="2075933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laucoin3\Desktop\ch21\21_labeled_images\21_12_snake_limb_loss-L.jpg"/>
          <p:cNvPicPr>
            <a:picLocks noChangeAspect="1" noChangeArrowheads="1"/>
          </p:cNvPicPr>
          <p:nvPr/>
        </p:nvPicPr>
        <p:blipFill rotWithShape="1">
          <a:blip r:embed="rId2" cstate="print"/>
          <a:srcRect r="50000"/>
          <a:stretch/>
        </p:blipFill>
        <p:spPr bwMode="auto">
          <a:xfrm>
            <a:off x="3581401" y="1729841"/>
            <a:ext cx="5562600" cy="497575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38113" y="2253011"/>
            <a:ext cx="340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How might these two genes regulate development in limbless </a:t>
            </a:r>
            <a:r>
              <a:rPr lang="en-US" sz="2000" dirty="0" err="1"/>
              <a:t>tetrapods</a:t>
            </a:r>
            <a:r>
              <a:rPr lang="en-US" sz="2000" dirty="0"/>
              <a:t>?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</a:t>
            </a:r>
            <a:r>
              <a:rPr lang="en-US" dirty="0" err="1"/>
              <a:t>Hox</a:t>
            </a:r>
            <a:r>
              <a:rPr lang="en-US" dirty="0"/>
              <a:t> genes in segment identity</a:t>
            </a:r>
          </a:p>
        </p:txBody>
      </p:sp>
    </p:spTree>
    <p:extLst>
      <p:ext uri="{BB962C8B-B14F-4D97-AF65-F5344CB8AC3E}">
        <p14:creationId xmlns:p14="http://schemas.microsoft.com/office/powerpoint/2010/main" val="9317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28600" y="-76200"/>
            <a:ext cx="8686800" cy="79216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Combinatorial </a:t>
            </a:r>
            <a:r>
              <a:rPr lang="en-US" sz="4400" i="1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Hox</a:t>
            </a: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gene expression</a:t>
            </a:r>
          </a:p>
        </p:txBody>
      </p:sp>
      <p:pic>
        <p:nvPicPr>
          <p:cNvPr id="41991" name="Picture 7" descr="http://www.mun.ca/biology/desmid/brian/BIOL3530/DEVO_15/ch15f0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t="16512" r="2252" b="2409"/>
          <a:stretch/>
        </p:blipFill>
        <p:spPr bwMode="auto">
          <a:xfrm>
            <a:off x="1384053" y="3276601"/>
            <a:ext cx="7561164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3" name="Picture 9" descr="C:\Users\Shana\Documents\Instructor Resources\Freeman Resources\Instructor Resources\Chapter_21\B_Jpeg_Images\21_Labeled_Images\21_12_snake_limb_loss-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3" b="5397"/>
          <a:stretch/>
        </p:blipFill>
        <p:spPr bwMode="auto">
          <a:xfrm>
            <a:off x="-1" y="701354"/>
            <a:ext cx="9144001" cy="257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962" y="569267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insect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649" y="38862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crustacean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794812" y="3276601"/>
            <a:ext cx="12453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Freeman 21.12</a:t>
            </a:r>
          </a:p>
        </p:txBody>
      </p:sp>
      <p:pic>
        <p:nvPicPr>
          <p:cNvPr id="9" name="Picture 9" descr="C:\Users\Shana\Documents\Instructor Resources\Freeman Resources\Instructor Resources\Chapter_21\B_Jpeg_Images\21_Labeled_Images\21_12_snake_limb_loss-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3" r="51470" b="5397"/>
          <a:stretch/>
        </p:blipFill>
        <p:spPr bwMode="auto">
          <a:xfrm>
            <a:off x="0" y="701353"/>
            <a:ext cx="4437529" cy="257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51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19_F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68438" y="685800"/>
            <a:ext cx="6403975" cy="581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8600" y="274638"/>
            <a:ext cx="8686800" cy="3349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800" ker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Depicting diversity of animal </a:t>
            </a:r>
            <a:r>
              <a:rPr lang="en-US" sz="2800" i="1" ker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Hox</a:t>
            </a:r>
            <a:r>
              <a:rPr lang="en-US" sz="2800" ker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complexes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8188" y="4114800"/>
            <a:ext cx="3376612" cy="660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48188" y="4800600"/>
            <a:ext cx="3376612" cy="11001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286000" y="4038600"/>
            <a:ext cx="914400" cy="6096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00200" y="3124200"/>
            <a:ext cx="1524000" cy="9906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86000" y="1319213"/>
            <a:ext cx="914400" cy="7620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537" name="TextBox 10"/>
          <p:cNvSpPr txBox="1">
            <a:spLocks noChangeArrowheads="1"/>
          </p:cNvSpPr>
          <p:nvPr/>
        </p:nvSpPr>
        <p:spPr bwMode="auto">
          <a:xfrm>
            <a:off x="914400" y="914400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Protostomes</a:t>
            </a:r>
          </a:p>
        </p:txBody>
      </p:sp>
      <p:sp>
        <p:nvSpPr>
          <p:cNvPr id="22538" name="TextBox 11"/>
          <p:cNvSpPr txBox="1">
            <a:spLocks noChangeArrowheads="1"/>
          </p:cNvSpPr>
          <p:nvPr/>
        </p:nvSpPr>
        <p:spPr bwMode="auto">
          <a:xfrm>
            <a:off x="582613" y="3886200"/>
            <a:ext cx="10175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Bilateria</a:t>
            </a:r>
          </a:p>
        </p:txBody>
      </p:sp>
      <p:sp>
        <p:nvSpPr>
          <p:cNvPr id="22539" name="TextBox 13"/>
          <p:cNvSpPr txBox="1">
            <a:spLocks noChangeArrowheads="1"/>
          </p:cNvSpPr>
          <p:nvPr/>
        </p:nvSpPr>
        <p:spPr bwMode="auto">
          <a:xfrm>
            <a:off x="1219200" y="4724400"/>
            <a:ext cx="1752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Deuterostomes</a:t>
            </a:r>
          </a:p>
        </p:txBody>
      </p:sp>
      <p:sp>
        <p:nvSpPr>
          <p:cNvPr id="22540" name="TextBox 15"/>
          <p:cNvSpPr txBox="1">
            <a:spLocks noChangeArrowheads="1"/>
          </p:cNvSpPr>
          <p:nvPr/>
        </p:nvSpPr>
        <p:spPr bwMode="auto">
          <a:xfrm>
            <a:off x="685800" y="5105400"/>
            <a:ext cx="2286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Duplication of </a:t>
            </a:r>
            <a:r>
              <a:rPr lang="en-US" dirty="0" err="1">
                <a:solidFill>
                  <a:srgbClr val="C00000"/>
                </a:solidFill>
              </a:rPr>
              <a:t>Hox</a:t>
            </a:r>
            <a:r>
              <a:rPr lang="en-US" dirty="0">
                <a:solidFill>
                  <a:srgbClr val="C00000"/>
                </a:solidFill>
              </a:rPr>
              <a:t> cluster occurred &gt;2x in vertebrates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57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25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smtClean="0"/>
              <a:t>As embryo grows, certain groups of cells “fated” to become specific tissue</a:t>
            </a:r>
          </a:p>
        </p:txBody>
      </p:sp>
      <p:pic>
        <p:nvPicPr>
          <p:cNvPr id="12291" name="Picture 4" descr="figure-43-09"/>
          <p:cNvPicPr>
            <a:picLocks noChangeAspect="1" noChangeArrowheads="1"/>
          </p:cNvPicPr>
          <p:nvPr>
            <p:ph idx="1"/>
          </p:nvPr>
        </p:nvPicPr>
        <p:blipFill>
          <a:blip r:embed="rId2">
            <a:lum bright="-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905000"/>
            <a:ext cx="3394075" cy="4302125"/>
          </a:xfrm>
          <a:noFill/>
        </p:spPr>
      </p:pic>
      <p:sp>
        <p:nvSpPr>
          <p:cNvPr id="12292" name="Text Box 7"/>
          <p:cNvSpPr txBox="1">
            <a:spLocks noChangeArrowheads="1"/>
          </p:cNvSpPr>
          <p:nvPr/>
        </p:nvSpPr>
        <p:spPr bwMode="auto">
          <a:xfrm>
            <a:off x="4343400" y="2286000"/>
            <a:ext cx="426720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Ectoderm (blue): epidermis of skin, neural ectoderm will become the nervous system</a:t>
            </a:r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Mesoderm (red): muscle, bone, kidneys, blood, gonads, connective tissue</a:t>
            </a:r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Endoderm (yellow): lining of the gut, liver, lungs</a:t>
            </a:r>
          </a:p>
        </p:txBody>
      </p:sp>
      <p:sp>
        <p:nvSpPr>
          <p:cNvPr id="12293" name="Line 8"/>
          <p:cNvSpPr>
            <a:spLocks noChangeShapeType="1"/>
          </p:cNvSpPr>
          <p:nvPr/>
        </p:nvSpPr>
        <p:spPr bwMode="auto">
          <a:xfrm flipH="1">
            <a:off x="3276600" y="26670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" name="Line 9"/>
          <p:cNvSpPr>
            <a:spLocks noChangeShapeType="1"/>
          </p:cNvSpPr>
          <p:nvPr/>
        </p:nvSpPr>
        <p:spPr bwMode="auto">
          <a:xfrm flipH="1">
            <a:off x="3048000" y="3733800"/>
            <a:ext cx="1219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5" name="Line 10"/>
          <p:cNvSpPr>
            <a:spLocks noChangeShapeType="1"/>
          </p:cNvSpPr>
          <p:nvPr/>
        </p:nvSpPr>
        <p:spPr bwMode="auto">
          <a:xfrm flipH="1">
            <a:off x="2438400" y="4800600"/>
            <a:ext cx="1828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Gastrulation: Your first life crisis</a:t>
            </a:r>
          </a:p>
        </p:txBody>
      </p:sp>
      <p:pic>
        <p:nvPicPr>
          <p:cNvPr id="13315" name="Picture 4" descr="figure-43-11"/>
          <p:cNvPicPr>
            <a:picLocks noChangeAspect="1" noChangeArrowheads="1"/>
          </p:cNvPicPr>
          <p:nvPr>
            <p:ph idx="1"/>
          </p:nvPr>
        </p:nvPicPr>
        <p:blipFill>
          <a:blip r:embed="rId2">
            <a:lum bright="-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981200"/>
            <a:ext cx="8229600" cy="2892425"/>
          </a:xfr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3316" name="Text Box 6"/>
          <p:cNvSpPr txBox="1">
            <a:spLocks noChangeArrowheads="1"/>
          </p:cNvSpPr>
          <p:nvPr/>
        </p:nvSpPr>
        <p:spPr bwMode="auto">
          <a:xfrm>
            <a:off x="1295400" y="5257800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Gastrulation (here in the sea urchin) establishes the basic body plan, hence it is considered the </a:t>
            </a:r>
            <a:r>
              <a:rPr lang="en-US" altLang="en-US" u="sng"/>
              <a:t>most critical point in your life</a:t>
            </a:r>
            <a:r>
              <a:rPr lang="en-US" altLang="en-US"/>
              <a:t> (why?)</a:t>
            </a:r>
          </a:p>
        </p:txBody>
      </p:sp>
    </p:spTree>
    <p:extLst>
      <p:ext uri="{BB962C8B-B14F-4D97-AF65-F5344CB8AC3E}">
        <p14:creationId xmlns:p14="http://schemas.microsoft.com/office/powerpoint/2010/main" val="12275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4297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Lineage-specific differences in gastrulation</a:t>
            </a:r>
          </a:p>
        </p:txBody>
      </p:sp>
      <p:pic>
        <p:nvPicPr>
          <p:cNvPr id="5" name="Picture 3" descr="C:\Users\Shana\Documents\Instructor Resources\Freeman Resources\Instructor Resources\Chapter_32\B_Jpeg_Images\32_Labeled_Images\32_09_animal_phylogeny-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9"/>
          <a:stretch/>
        </p:blipFill>
        <p:spPr bwMode="auto">
          <a:xfrm>
            <a:off x="4534096" y="757238"/>
            <a:ext cx="4609904" cy="615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46" name="Picture 2" descr="C:\Users\Shana\Documents\Instructor Resources\Freeman Resources\Instructor Resources\Chapter_32\B_Jpeg_Images\32_Labeled_Images\32_02_diploblastic-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8" y="1218903"/>
            <a:ext cx="4027746" cy="23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399" y="757238"/>
            <a:ext cx="45942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Diploblast (2 germ layers) cross-section</a:t>
            </a:r>
          </a:p>
        </p:txBody>
      </p:sp>
      <p:pic>
        <p:nvPicPr>
          <p:cNvPr id="9" name="Picture 2" descr="C:\Users\skerr6\Documents\Instructor resources\Freeman Resources\Instructor Resources\Chapter_32\B_Jpeg_Images\32_Labeled_Images\32_07_development-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3"/>
          <a:stretch/>
        </p:blipFill>
        <p:spPr bwMode="auto">
          <a:xfrm>
            <a:off x="0" y="3962400"/>
            <a:ext cx="4760274" cy="229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6324600" y="1447800"/>
            <a:ext cx="2514600" cy="1066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10946" idx="3"/>
          </p:cNvCxnSpPr>
          <p:nvPr/>
        </p:nvCxnSpPr>
        <p:spPr>
          <a:xfrm flipV="1">
            <a:off x="4363624" y="1981200"/>
            <a:ext cx="1884776" cy="405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86272" y="2743200"/>
            <a:ext cx="2852928" cy="302212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752600" y="4114800"/>
            <a:ext cx="4233672" cy="136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212450" y="5765327"/>
            <a:ext cx="2514600" cy="1066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533831" y="4648200"/>
            <a:ext cx="2566469" cy="16279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4339" name="Picture 4" descr="figure-43-13-1"/>
          <p:cNvPicPr>
            <a:picLocks noChangeAspect="1" noChangeArrowheads="1"/>
          </p:cNvPicPr>
          <p:nvPr>
            <p:ph idx="1"/>
          </p:nvPr>
        </p:nvPicPr>
        <p:blipFill>
          <a:blip r:embed="rId2">
            <a:lum bright="-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57838" y="685800"/>
            <a:ext cx="3101975" cy="5715000"/>
          </a:xfr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4340" name="Text Box 7"/>
          <p:cNvSpPr txBox="1">
            <a:spLocks noChangeArrowheads="1"/>
          </p:cNvSpPr>
          <p:nvPr/>
        </p:nvSpPr>
        <p:spPr bwMode="auto">
          <a:xfrm>
            <a:off x="304800" y="2133600"/>
            <a:ext cx="48768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In the frog, gastrulation begins in the grey cresent, with bottle cells moving inward and defining the dorsal lip of the blastopore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Cells move inward from the outside (conveyor belt), displacing the blastocoel and creating the archenteron</a:t>
            </a:r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The dorsal lip of the blastopore is the major </a:t>
            </a:r>
            <a:r>
              <a:rPr lang="en-US" altLang="en-US" u="sng"/>
              <a:t>organizer</a:t>
            </a:r>
            <a:r>
              <a:rPr lang="en-US" altLang="en-US"/>
              <a:t> for subsequent development</a:t>
            </a:r>
          </a:p>
        </p:txBody>
      </p:sp>
    </p:spTree>
    <p:extLst>
      <p:ext uri="{BB962C8B-B14F-4D97-AF65-F5344CB8AC3E}">
        <p14:creationId xmlns:p14="http://schemas.microsoft.com/office/powerpoint/2010/main" val="226497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5363" name="Picture 4" descr="figure-43-13-2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609600"/>
            <a:ext cx="4529138" cy="5867400"/>
          </a:xfrm>
          <a:noFill/>
        </p:spPr>
      </p:pic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457200" y="2209800"/>
            <a:ext cx="3505200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At the end of gastrulation, the major fields for development are defined: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Neural plate will fold to create the brain and spinal cord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Vertebrae will form along the notochord</a:t>
            </a:r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71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754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Organogenesis: Neural tube induction in a frog embryo</a:t>
            </a:r>
          </a:p>
        </p:txBody>
      </p:sp>
      <p:pic>
        <p:nvPicPr>
          <p:cNvPr id="215042" name="Picture 2" descr="C:\Users\Shana\Documents\Instructor Resources\Freeman Resources\Instructor Resources\Chapter_22\B_Jpeg_Images\22_Labeled_Images\22_10_neural_tube-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1153" r="1130" b="8395"/>
          <a:stretch/>
        </p:blipFill>
        <p:spPr bwMode="auto">
          <a:xfrm>
            <a:off x="0" y="1718366"/>
            <a:ext cx="9144000" cy="26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7637588" y="6550222"/>
            <a:ext cx="14576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Freeman 22.10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14400" y="5029200"/>
            <a:ext cx="7543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In vertebrates, the notochord is a transient structure which becomes part of the intervertebral discs between the vertebrae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ECD4B-DFA4-4B82-B848-3A6A32CACD34}" type="slidenum">
              <a:rPr lang="en-US" smtClean="0"/>
              <a:pPr/>
              <a:t>8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-896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Mammals?</a:t>
            </a:r>
          </a:p>
        </p:txBody>
      </p:sp>
      <p:pic>
        <p:nvPicPr>
          <p:cNvPr id="18435" name="Picture 4" descr="figure-43-17"/>
          <p:cNvPicPr>
            <a:picLocks noChangeAspect="1" noChangeArrowheads="1"/>
          </p:cNvPicPr>
          <p:nvPr>
            <p:ph idx="1"/>
          </p:nvPr>
        </p:nvPicPr>
        <p:blipFill>
          <a:blip r:embed="rId2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08612" y="1031875"/>
            <a:ext cx="4475162" cy="5715000"/>
          </a:xfr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457200" y="2057400"/>
            <a:ext cx="3429000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Even though mammal embryos lack significant amounts of yolk (in humans, energy from the egg need last only 9 days), embryonic development follows the reptile and avian pattern</a:t>
            </a:r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The epiblast becomes the embryo, while the hypoblast forms the extraembryonic membranes necessary for exchange with the maternal circulation</a:t>
            </a:r>
          </a:p>
        </p:txBody>
      </p:sp>
    </p:spTree>
    <p:extLst>
      <p:ext uri="{BB962C8B-B14F-4D97-AF65-F5344CB8AC3E}">
        <p14:creationId xmlns:p14="http://schemas.microsoft.com/office/powerpoint/2010/main" val="126230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2008"/>
  <p:tag name="PPVERSION" val="12.0"/>
  <p:tag name="DELIMITERS" val="3.1"/>
  <p:tag name="SHOWBARVISIBLE" val="True"/>
  <p:tag name="USESECONDARYMONITOR" val="False"/>
  <p:tag name="SAVECSVWITHSESSION" val="True"/>
  <p:tag name="CSVFORMAT" val="0"/>
  <p:tag name="BULLETTYPE" val="3"/>
  <p:tag name="ANSWERNOWSTYLE" val="-1"/>
  <p:tag name="ANSWERNOWTEXT" val="Answer Now"/>
  <p:tag name="COUNTDOWNSTYLE" val="-1"/>
  <p:tag name="RESPCOUNTERFORMAT" val="0"/>
  <p:tag name="RESPTABLESTYLE" val="-1"/>
  <p:tag name="COUNTDOWNSECONDS" val="45"/>
  <p:tag name="INPUTSOURCE" val="1"/>
  <p:tag name="NUMRESPONSES" val="1"/>
  <p:tag name="ALLOWDUPLICATES" val="False"/>
  <p:tag name="BACKUPSESSIONS" val="True"/>
  <p:tag name="BACKUPMAINTENANCE" val="7"/>
  <p:tag name="CHARTVALUEFORMAT" val="0%"/>
  <p:tag name="REVIEWONLY" val="False"/>
  <p:tag name="ROTATIONINTERVAL" val="2"/>
  <p:tag name="AUTOUPDATEALIASES" val="True"/>
  <p:tag name="STDCHART" val="1"/>
  <p:tag name="RACEENDPOINTS" val="100"/>
  <p:tag name="RACERSMAXDISPLAYED" val="5"/>
  <p:tag name="RACEANIMATIONSPEED" val="3"/>
  <p:tag name="SKIPREMAININGRACESLIDES" val="True"/>
  <p:tag name="PARTICIPANTSINLEADERBOARD" val="10"/>
  <p:tag name="TEAMSINLEADERBOARD" val="10"/>
  <p:tag name="MAXRESPONDERS" val="10"/>
  <p:tag name="BUBBLENAMEVISIBLE" val="True"/>
  <p:tag name="BUBBLESIZEVISIBLE" val="True"/>
  <p:tag name="BUBBLEVALUEFORMAT" val="0.0"/>
  <p:tag name="BUBBLEGROUPING" val="3"/>
  <p:tag name="DEFAULTNUMTEAMS" val="10"/>
  <p:tag name="CUSTOMGRIDBACKCOLOR" val="-722948"/>
  <p:tag name="CUSTOMCELLFORECOLOR" val="-16777216"/>
  <p:tag name="CUSTOMCELLBACKCOLOR1" val="-657956"/>
  <p:tag name="CUSTOMCELLBACKCOLOR2" val="-13395457"/>
  <p:tag name="CUSTOMCELLBACKCOLOR3" val="-268652"/>
  <p:tag name="CUSTOMCELLBACKCOLOR4" val="-8355712"/>
  <p:tag name="USESCHEMECOLORS" val="True"/>
  <p:tag name="DISPLAYNAME" val="True"/>
  <p:tag name="DISPLAYDEVICENUMBER" val="True"/>
  <p:tag name="DISPLAYDEVICEID" val="True"/>
  <p:tag name="GRIDOPACITY" val="90"/>
  <p:tag name="GRIDROTATIONINTERVAL" val="2"/>
  <p:tag name="AUTOSIZEGRID" val="True"/>
  <p:tag name="GRIDSIZE" val="{Width=800, Height=600}"/>
  <p:tag name="GRIDPOSITION" val="1"/>
  <p:tag name="GRIDFONTSIZE" val="12"/>
  <p:tag name="POLLINGCYCLE" val="2"/>
  <p:tag name="CHARTCOLORS" val="2"/>
  <p:tag name="CHARTLABELS" val="0"/>
  <p:tag name="RESETCHARTS" val="True"/>
  <p:tag name="INCLUDENONRESPONDERS" val="False"/>
  <p:tag name="MULTIRESPDIVISOR" val="1"/>
  <p:tag name="INCLUDEPPT" val="True"/>
  <p:tag name="ALLOWUSERFEEDBACK" val="False"/>
  <p:tag name="CORRECTPOINTVALUE" val="2"/>
  <p:tag name="INCORRECTPOINTVALUE" val="1"/>
  <p:tag name="REALTIMEBACKUP" val="False"/>
  <p:tag name="REALTIMEBACKUPPATH" val="(None)"/>
  <p:tag name="ZEROBASED" val="False"/>
  <p:tag name="AUTOADJUSTPARTRANGE" val="True"/>
  <p:tag name="CHARTSCALE" val="True"/>
  <p:tag name="ADVANCEDSETTINGSVIEW" val="True"/>
  <p:tag name="FIBDISPLAYRESULTS" val="True"/>
  <p:tag name="FIBNUMRESULTS" val="5"/>
  <p:tag name="FIBINCLUDEOTHER" val="True"/>
  <p:tag name="FIBDISPLAYKEYWORDS" val="True"/>
  <p:tag name="PRRESPONSE1" val="10"/>
  <p:tag name="PRRESPONSE2" val="9"/>
  <p:tag name="PRRESPONSE3" val="8"/>
  <p:tag name="PRRESPONSE4" val="7"/>
  <p:tag name="PRRESPONSE5" val="6"/>
  <p:tag name="PRRESPONSE6" val="5"/>
  <p:tag name="PRRESPONSE7" val="4"/>
  <p:tag name="PRRESPONSE8" val="3"/>
  <p:tag name="PRRESPONSE9" val="2"/>
  <p:tag name="PRRESPONSE10" val="1"/>
  <p:tag name="SHOWFLASHWARNING" val="True"/>
  <p:tag name="ALWAYSOPENPOLL" val="False"/>
  <p:tag name="RESPCOUNTERSTYLE" val="-1"/>
  <p:tag name="POWERPOINTVERSION" val="14.0"/>
  <p:tag name="COUNTDOWN" val="True"/>
  <p:tag name="AUTOADVANCE" val="False"/>
  <p:tag name="TASKPANEKEY" val="c82a43b8-6df7-4384-b96b-34f7280843df"/>
  <p:tag name="TPFULLVERSION" val="4.5.0.2212"/>
  <p:tag name="EXPANDSHOWBAR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S12slides">
  <a:themeElements>
    <a:clrScheme name="Human">
      <a:dk1>
        <a:sysClr val="windowText" lastClr="000000"/>
      </a:dk1>
      <a:lt1>
        <a:sysClr val="window" lastClr="FFFFFF"/>
      </a:lt1>
      <a:dk2>
        <a:srgbClr val="795339"/>
      </a:dk2>
      <a:lt2>
        <a:srgbClr val="F7EEDD"/>
      </a:lt2>
      <a:accent1>
        <a:srgbClr val="AD2E27"/>
      </a:accent1>
      <a:accent2>
        <a:srgbClr val="3F3D66"/>
      </a:accent2>
      <a:accent3>
        <a:srgbClr val="17517A"/>
      </a:accent3>
      <a:accent4>
        <a:srgbClr val="877E48"/>
      </a:accent4>
      <a:accent5>
        <a:srgbClr val="AF8B1E"/>
      </a:accent5>
      <a:accent6>
        <a:srgbClr val="A35E21"/>
      </a:accent6>
      <a:hlink>
        <a:srgbClr val="9B7300"/>
      </a:hlink>
      <a:folHlink>
        <a:srgbClr val="D6A73B"/>
      </a:folHlink>
    </a:clrScheme>
    <a:fontScheme name="Human">
      <a:majorFont>
        <a:latin typeface="Candara"/>
        <a:ea typeface=""/>
        <a:cs typeface=""/>
        <a:font script="Jpan" typeface="ＭＳ Ｐゴシック"/>
        <a:font script="Hang" typeface="HY견명조"/>
        <a:font script="Hans" typeface="华文新魏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Human">
      <a:fillStyleLst>
        <a:solidFill>
          <a:schemeClr val="phClr"/>
        </a:solidFill>
        <a:gradFill>
          <a:gsLst>
            <a:gs pos="0">
              <a:schemeClr val="phClr">
                <a:tint val="30000"/>
                <a:satMod val="175000"/>
              </a:schemeClr>
            </a:gs>
            <a:gs pos="50000">
              <a:schemeClr val="phClr">
                <a:tint val="55000"/>
                <a:satMod val="200000"/>
              </a:schemeClr>
            </a:gs>
            <a:gs pos="70000">
              <a:schemeClr val="phClr">
                <a:tint val="70000"/>
                <a:satMod val="175000"/>
              </a:schemeClr>
            </a:gs>
            <a:gs pos="100000">
              <a:schemeClr val="phClr">
                <a:tint val="85000"/>
                <a:satMod val="175000"/>
              </a:schemeClr>
            </a:gs>
          </a:gsLst>
          <a:lin ang="8000000" scaled="1"/>
        </a:gradFill>
        <a:gradFill>
          <a:gsLst>
            <a:gs pos="0">
              <a:schemeClr val="phClr">
                <a:shade val="100000"/>
                <a:satMod val="140000"/>
              </a:schemeClr>
            </a:gs>
            <a:gs pos="40000">
              <a:schemeClr val="phClr">
                <a:shade val="65000"/>
                <a:satMod val="140000"/>
              </a:schemeClr>
            </a:gs>
            <a:gs pos="70000">
              <a:schemeClr val="phClr">
                <a:shade val="40000"/>
                <a:satMod val="115000"/>
              </a:schemeClr>
            </a:gs>
            <a:gs pos="100000">
              <a:schemeClr val="phClr">
                <a:shade val="20000"/>
                <a:satMod val="115000"/>
              </a:schemeClr>
            </a:gs>
          </a:gsLst>
          <a:lin ang="8000000" scaled="1"/>
        </a:gradFill>
      </a:fillStyleLst>
      <a:lnStyleLst>
        <a:ln w="5000" cap="rnd" cmpd="sng" algn="ctr">
          <a:solidFill>
            <a:schemeClr val="phClr"/>
          </a:solidFill>
          <a:prstDash val="solid"/>
        </a:ln>
        <a:ln w="12700" cap="rnd" cmpd="sng" algn="ctr">
          <a:solidFill>
            <a:schemeClr val="phClr"/>
          </a:solidFill>
          <a:prstDash val="solid"/>
        </a:ln>
        <a:ln w="2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9000" dist="25400" dir="9000000" rotWithShape="0">
              <a:srgbClr val="1A0000">
                <a:alpha val="35000"/>
              </a:srgbClr>
            </a:outerShdw>
          </a:effectLst>
        </a:effectStyle>
        <a:effectStyle>
          <a:effectLst>
            <a:outerShdw blurRad="39000" dist="25400" dir="9000000" rotWithShape="0">
              <a:srgbClr val="1A0000">
                <a:alpha val="40000"/>
              </a:srgbClr>
            </a:outerShdw>
          </a:effectLst>
        </a:effectStyle>
        <a:effectStyle>
          <a:effectLst>
            <a:outerShdw blurRad="39000" dist="25400" dir="90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rightRoom" dir="tr">
              <a:rot lat="0" lon="0" rev="3540000"/>
            </a:lightRig>
          </a:scene3d>
          <a:sp3d prstMaterial="matte">
            <a:bevelT w="190500" h="44450" prst="cross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275000"/>
              </a:schemeClr>
            </a:gs>
            <a:gs pos="3000">
              <a:schemeClr val="phClr">
                <a:tint val="87000"/>
                <a:satMod val="275000"/>
              </a:schemeClr>
            </a:gs>
            <a:gs pos="10000">
              <a:schemeClr val="phClr">
                <a:tint val="90000"/>
                <a:satMod val="275000"/>
              </a:schemeClr>
            </a:gs>
            <a:gs pos="70000">
              <a:schemeClr val="phClr">
                <a:shade val="38000"/>
                <a:satMod val="275000"/>
              </a:schemeClr>
            </a:gs>
            <a:gs pos="90000">
              <a:schemeClr val="phClr">
                <a:shade val="25000"/>
                <a:satMod val="300000"/>
              </a:schemeClr>
            </a:gs>
            <a:gs pos="100000">
              <a:schemeClr val="phClr">
                <a:shade val="22000"/>
                <a:satMod val="300000"/>
              </a:schemeClr>
            </a:gs>
          </a:gsLst>
          <a:path path="circle">
            <a:fillToRect l="60000" t="-3300" b="200000"/>
          </a:path>
        </a:gradFill>
        <a:gradFill rotWithShape="1">
          <a:gsLst>
            <a:gs pos="0">
              <a:schemeClr val="phClr">
                <a:tint val="57000"/>
                <a:satMod val="400000"/>
              </a:schemeClr>
            </a:gs>
            <a:gs pos="100000">
              <a:schemeClr val="phClr">
                <a:tint val="87000"/>
                <a:shade val="40000"/>
                <a:satMod val="5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S12slides</Template>
  <TotalTime>3406</TotalTime>
  <Words>956</Words>
  <Application>Microsoft Office PowerPoint</Application>
  <PresentationFormat>On-screen Show (4:3)</PresentationFormat>
  <Paragraphs>146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Candara</vt:lpstr>
      <vt:lpstr>Times New Roman</vt:lpstr>
      <vt:lpstr>Wingdings 2</vt:lpstr>
      <vt:lpstr>S12slides</vt:lpstr>
      <vt:lpstr>PowerPoint Presentation</vt:lpstr>
      <vt:lpstr>Animal Development</vt:lpstr>
      <vt:lpstr>As embryo grows, certain groups of cells “fated” to become specific tissue</vt:lpstr>
      <vt:lpstr>Gastrulation: Your first life crisis</vt:lpstr>
      <vt:lpstr>Lineage-specific differences in gastrulation</vt:lpstr>
      <vt:lpstr>PowerPoint Presentation</vt:lpstr>
      <vt:lpstr>PowerPoint Presentation</vt:lpstr>
      <vt:lpstr>PowerPoint Presentation</vt:lpstr>
      <vt:lpstr>Mammals?</vt:lpstr>
      <vt:lpstr>Mammals</vt:lpstr>
      <vt:lpstr>PowerPoint Presentation</vt:lpstr>
      <vt:lpstr>PowerPoint Presentation</vt:lpstr>
      <vt:lpstr>Organogenesis</vt:lpstr>
      <vt:lpstr>Cell differentiation and fate mapping</vt:lpstr>
      <vt:lpstr>PowerPoint Presentation</vt:lpstr>
      <vt:lpstr>Formation of the Vertebrate Limb </vt:lpstr>
      <vt:lpstr>PowerPoint Presentation</vt:lpstr>
      <vt:lpstr>PowerPoint Presentation</vt:lpstr>
      <vt:lpstr>Mis-expression of Hox genes</vt:lpstr>
      <vt:lpstr>The role of Hox genes in segment identity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Development</dc:title>
  <dc:creator>laucoin3</dc:creator>
  <cp:lastModifiedBy>Garton, David</cp:lastModifiedBy>
  <cp:revision>266</cp:revision>
  <dcterms:created xsi:type="dcterms:W3CDTF">2011-09-21T02:10:09Z</dcterms:created>
  <dcterms:modified xsi:type="dcterms:W3CDTF">2017-09-26T21:50:40Z</dcterms:modified>
</cp:coreProperties>
</file>